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Ahmed Saker 2O14" initials="DS2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D9B1B-ECC5-46FA-AF8A-66E3317DB2AD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7575-22F0-47D0-A68B-2200631A6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7575-22F0-47D0-A68B-2200631A60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3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Pharmacology of </a:t>
            </a:r>
            <a:r>
              <a:rPr lang="en-US" b="1" dirty="0"/>
              <a:t>Neurodegenerative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endParaRPr lang="en-US" dirty="0" smtClean="0"/>
          </a:p>
          <a:p>
            <a:r>
              <a:rPr lang="en-US" dirty="0" smtClean="0"/>
              <a:t>Nadheerah F Neamah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5250"/>
            <a:ext cx="9372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postural hypotension, nausea, anorexia, dyskinesia,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hallucinations, and sleep disorders.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Fulminating hepatic necrosis is associated with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Tolcapone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Entacapone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exhibit this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toxicity(largely replaced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Tolcapone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Dopamine Receptor Agonists: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Ergot derivatives: bromocriptine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pergolide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(D1 and D2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agents have durations of action longer than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levodopa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thus have been effective in patients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exhibiting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fluctuations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response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levodopa.L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-DOPA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sparing - useful to delay use of L-DOPA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younger patients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Pergolide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more potent, while </a:t>
            </a:r>
            <a:r>
              <a:rPr lang="en-US" sz="2400" dirty="0"/>
              <a:t>Bromocriptine, in addition to being used to treat Parkinson’s disease, it is the drug of choice to treat cases of </a:t>
            </a:r>
            <a:r>
              <a:rPr lang="en-US" sz="2400" dirty="0" err="1"/>
              <a:t>hyperprolactiemia</a:t>
            </a:r>
            <a:endParaRPr lang="en-US" sz="2400" dirty="0"/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9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Non </a:t>
            </a:r>
            <a:r>
              <a:rPr lang="en-US" sz="2400" b="1" dirty="0"/>
              <a:t>ergot derivatives</a:t>
            </a:r>
          </a:p>
          <a:p>
            <a:r>
              <a:rPr lang="en-US" sz="2400" b="1" dirty="0" err="1" smtClean="0"/>
              <a:t>Pramipexole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Ropinirole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alleviate the motor deficits in both: patient who </a:t>
            </a:r>
            <a:r>
              <a:rPr lang="en-US" sz="2400" dirty="0" smtClean="0"/>
              <a:t>have never </a:t>
            </a:r>
            <a:r>
              <a:rPr lang="en-US" sz="2400" dirty="0"/>
              <a:t>been treated with levodopa and patients </a:t>
            </a:r>
            <a:r>
              <a:rPr lang="en-US" sz="2400" dirty="0" smtClean="0"/>
              <a:t>with advanced </a:t>
            </a:r>
            <a:r>
              <a:rPr lang="en-US" sz="2400" dirty="0"/>
              <a:t>Parkinson disease taking levodopa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CI: </a:t>
            </a:r>
          </a:p>
          <a:p>
            <a:r>
              <a:rPr lang="en-US" sz="2400" b="1" dirty="0" smtClean="0"/>
              <a:t>Cimetidine</a:t>
            </a:r>
            <a:r>
              <a:rPr lang="en-US" sz="2400" dirty="0"/>
              <a:t>, which inhibits renal tubular secretion of organic</a:t>
            </a:r>
          </a:p>
          <a:p>
            <a:r>
              <a:rPr lang="en-US" sz="2400" dirty="0"/>
              <a:t>bases, increases the half-life of </a:t>
            </a:r>
            <a:r>
              <a:rPr lang="en-US" sz="2400" dirty="0" err="1"/>
              <a:t>pramipexole</a:t>
            </a:r>
            <a:r>
              <a:rPr lang="en-US" sz="2400" dirty="0"/>
              <a:t> by 40%.</a:t>
            </a:r>
          </a:p>
          <a:p>
            <a:r>
              <a:rPr lang="en-US" sz="2400" dirty="0" smtClean="0"/>
              <a:t> </a:t>
            </a:r>
            <a:r>
              <a:rPr lang="en-US" sz="2400" b="1" dirty="0"/>
              <a:t>Fluoroquinolone</a:t>
            </a:r>
            <a:r>
              <a:rPr lang="en-US" sz="2400" dirty="0"/>
              <a:t> antibiotics inhibit the metabolism </a:t>
            </a:r>
            <a:r>
              <a:rPr lang="en-US" sz="2400" dirty="0" smtClean="0"/>
              <a:t>of </a:t>
            </a:r>
            <a:r>
              <a:rPr lang="en-US" sz="2400" dirty="0" err="1" smtClean="0"/>
              <a:t>ropinirole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27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3335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Amantadine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release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dopamine , Blockading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cholinergic receptors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NMDA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L-dopa, Amantadine is less efficacious, tolerance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more rapidly and has fewer side effects.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anticholinergic, Amantadine has little effect on tremor,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is more effective against rigidity and bradykinesia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Antimuscarinic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agents: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benztropine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Trihexphenidyl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benzhexol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biperiden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They are much less efficacious than levodopa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only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adjuvant role in Parkinsonism therapy.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Mood changes, xerostomia and visual problems</a:t>
            </a:r>
          </a:p>
        </p:txBody>
      </p:sp>
    </p:spTree>
    <p:extLst>
      <p:ext uri="{BB962C8B-B14F-4D97-AF65-F5344CB8AC3E}">
        <p14:creationId xmlns:p14="http://schemas.microsoft.com/office/powerpoint/2010/main" val="4154099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                          DRUGS </a:t>
            </a:r>
            <a:r>
              <a:rPr lang="en-US" sz="2400" b="1" dirty="0"/>
              <a:t>FOR </a:t>
            </a:r>
            <a:r>
              <a:rPr lang="en-US" sz="2400" b="1" dirty="0" smtClean="0"/>
              <a:t>ALZHEIMER’S</a:t>
            </a:r>
          </a:p>
          <a:p>
            <a:r>
              <a:rPr lang="en-US" sz="2400" b="1" dirty="0"/>
              <a:t>Alzheimer’s disease; </a:t>
            </a:r>
            <a:r>
              <a:rPr lang="en-US" sz="2400" dirty="0"/>
              <a:t>progressive loss of memory and disordered</a:t>
            </a:r>
          </a:p>
          <a:p>
            <a:r>
              <a:rPr lang="en-US" sz="2400" dirty="0"/>
              <a:t>cognitive function.</a:t>
            </a:r>
          </a:p>
          <a:p>
            <a:r>
              <a:rPr lang="en-US" sz="2400" b="1" dirty="0" smtClean="0"/>
              <a:t>Pathophysiology: </a:t>
            </a:r>
            <a:r>
              <a:rPr lang="en-US" sz="2400" dirty="0"/>
              <a:t>Cholinergic transmission decreased </a:t>
            </a:r>
            <a:r>
              <a:rPr lang="en-US" sz="2400" dirty="0" smtClean="0"/>
              <a:t>in Alzheimer’s</a:t>
            </a:r>
            <a:r>
              <a:rPr lang="en-US" sz="2400" dirty="0"/>
              <a:t>,</a:t>
            </a:r>
          </a:p>
          <a:p>
            <a:r>
              <a:rPr lang="en-US" sz="2400" b="1" dirty="0" smtClean="0"/>
              <a:t>Treatment </a:t>
            </a:r>
            <a:r>
              <a:rPr lang="en-US" sz="2400" b="1" dirty="0" err="1" smtClean="0"/>
              <a:t>Stratigies</a:t>
            </a:r>
            <a:r>
              <a:rPr lang="en-US" sz="2400" b="1" dirty="0" smtClean="0"/>
              <a:t>: </a:t>
            </a:r>
            <a:r>
              <a:rPr lang="en-US" sz="2400" dirty="0"/>
              <a:t>current therapies are aimed at:</a:t>
            </a:r>
          </a:p>
          <a:p>
            <a:r>
              <a:rPr lang="en-US" sz="2400" b="1" dirty="0" smtClean="0"/>
              <a:t>either</a:t>
            </a:r>
            <a:r>
              <a:rPr lang="en-US" sz="2400" dirty="0" smtClean="0"/>
              <a:t> </a:t>
            </a:r>
            <a:r>
              <a:rPr lang="en-US" sz="2400" dirty="0"/>
              <a:t>improving cholinergic transmission within the CNS</a:t>
            </a:r>
          </a:p>
          <a:p>
            <a:r>
              <a:rPr lang="en-US" sz="2400" b="1" dirty="0" smtClean="0"/>
              <a:t>or</a:t>
            </a:r>
            <a:r>
              <a:rPr lang="en-US" sz="2400" dirty="0" smtClean="0"/>
              <a:t> </a:t>
            </a:r>
            <a:r>
              <a:rPr lang="en-US" sz="2400" dirty="0"/>
              <a:t>preventing the excitotoxicity actions of </a:t>
            </a:r>
            <a:r>
              <a:rPr lang="en-US" sz="2400" b="1" i="1" dirty="0"/>
              <a:t>N</a:t>
            </a:r>
            <a:r>
              <a:rPr lang="en-US" sz="2400" b="1" dirty="0"/>
              <a:t>-methyl-D-aspartate</a:t>
            </a:r>
            <a:r>
              <a:rPr lang="en-US" sz="2400" dirty="0"/>
              <a:t> </a:t>
            </a:r>
            <a:r>
              <a:rPr lang="en-US" sz="2400" dirty="0" smtClean="0"/>
              <a:t>(NMDA)</a:t>
            </a:r>
            <a:r>
              <a:rPr lang="en-US" sz="2400" dirty="0" smtClean="0"/>
              <a:t>glutamate</a:t>
            </a:r>
            <a:r>
              <a:rPr lang="en-US" sz="2400" dirty="0" smtClean="0"/>
              <a:t> </a:t>
            </a:r>
            <a:r>
              <a:rPr lang="en-US" sz="2400" dirty="0" smtClean="0"/>
              <a:t>receptors </a:t>
            </a:r>
            <a:r>
              <a:rPr lang="en-US" sz="2400" dirty="0"/>
              <a:t>in selected brain areas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I. Acetylcholinesterase </a:t>
            </a:r>
            <a:r>
              <a:rPr lang="en-US" sz="2400" b="1" dirty="0" smtClean="0"/>
              <a:t>inhibitors: </a:t>
            </a:r>
            <a:r>
              <a:rPr lang="en-US" sz="2400" dirty="0" smtClean="0"/>
              <a:t>e.g</a:t>
            </a:r>
            <a:r>
              <a:rPr lang="en-US" sz="2400" dirty="0"/>
              <a:t>., </a:t>
            </a:r>
            <a:r>
              <a:rPr lang="en-US" sz="2400" dirty="0" smtClean="0"/>
              <a:t>Donepezil</a:t>
            </a:r>
            <a:r>
              <a:rPr lang="en-US" sz="2400" dirty="0"/>
              <a:t>, </a:t>
            </a:r>
            <a:r>
              <a:rPr lang="en-US" sz="2400" dirty="0" err="1"/>
              <a:t>rivastigmine</a:t>
            </a:r>
            <a:r>
              <a:rPr lang="en-US" sz="2400" dirty="0"/>
              <a:t>, </a:t>
            </a:r>
            <a:r>
              <a:rPr lang="en-US" sz="2400" dirty="0" err="1" smtClean="0"/>
              <a:t>galantamine</a:t>
            </a:r>
            <a:r>
              <a:rPr lang="en-US" sz="2400" dirty="0" smtClean="0"/>
              <a:t>, </a:t>
            </a:r>
            <a:r>
              <a:rPr lang="en-US" sz="2400" dirty="0" err="1" smtClean="0"/>
              <a:t>Tacrine</a:t>
            </a:r>
            <a:endParaRPr lang="en-US" sz="2400" dirty="0"/>
          </a:p>
          <a:p>
            <a:r>
              <a:rPr lang="en-US" sz="2400" b="1" dirty="0"/>
              <a:t>Adverse effects </a:t>
            </a:r>
            <a:r>
              <a:rPr lang="en-US" sz="2400" dirty="0"/>
              <a:t>– nausea, diarrhea, </a:t>
            </a:r>
            <a:r>
              <a:rPr lang="en-US" sz="2400" dirty="0" smtClean="0"/>
              <a:t>abdominal cramps</a:t>
            </a:r>
            <a:r>
              <a:rPr lang="en-US" sz="2400" dirty="0"/>
              <a:t>, bradycardia, urine incontinence</a:t>
            </a:r>
          </a:p>
        </p:txBody>
      </p:sp>
    </p:spTree>
    <p:extLst>
      <p:ext uri="{BB962C8B-B14F-4D97-AF65-F5344CB8AC3E}">
        <p14:creationId xmlns:p14="http://schemas.microsoft.com/office/powerpoint/2010/main" val="103532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4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HUNTINGTON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inherited adult onset neurologic disease due to a single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 on chromosome 4.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dopaminergic activity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diminished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GABA functions in the basal ganglia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caudate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putamen).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shuffling gait, stooped posture,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resting tremor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speech impediments, movement difficulties,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eventual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slowing of mental processes and dementia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Dopamine blockers such as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haloperidol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tetrabenazine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used to treat this disorder.</a:t>
            </a:r>
          </a:p>
        </p:txBody>
      </p:sp>
    </p:spTree>
    <p:extLst>
      <p:ext uri="{BB962C8B-B14F-4D97-AF65-F5344CB8AC3E}">
        <p14:creationId xmlns:p14="http://schemas.microsoft.com/office/powerpoint/2010/main" val="262546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selected neurons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discrete brain areas,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characteristic disorder of movement, cognition,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both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Alzheimer disease: dementia and disordered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function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Parkinson’s disease: a disabling motor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 disorder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Huntington disease: excessive and abnormal movement.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Amyotrophic lateral sclerosis (ALS): progressive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muscle atrophy.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Multiple Sclerosis: is an autoimmune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demyelinating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of the CNS.</a:t>
            </a:r>
          </a:p>
        </p:txBody>
      </p:sp>
    </p:spTree>
    <p:extLst>
      <p:ext uri="{BB962C8B-B14F-4D97-AF65-F5344CB8AC3E}">
        <p14:creationId xmlns:p14="http://schemas.microsoft.com/office/powerpoint/2010/main" val="7218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Parkinson’s Disease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Degeneration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nigrostriatal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 resulting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loss of dopaminergic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Imbalance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dopaminergic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cholinergic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 within the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extra-pyramidal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system,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dopaminergic OR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cholinergic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an extrapyramidal motor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aim of treatment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to restore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dopaminergic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cholinergic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rigidity, akinesia, flat facies,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tremor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secondary manifestations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postural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gait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tendency to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backwards or forwards</a:t>
            </a:r>
          </a:p>
        </p:txBody>
      </p:sp>
    </p:spTree>
    <p:extLst>
      <p:ext uri="{BB962C8B-B14F-4D97-AF65-F5344CB8AC3E}">
        <p14:creationId xmlns:p14="http://schemas.microsoft.com/office/powerpoint/2010/main" val="36382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15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</a:t>
            </a:r>
          </a:p>
          <a:p>
            <a:r>
              <a:rPr lang="en-US" sz="2400" dirty="0" smtClean="0"/>
              <a:t>Pharmacologic </a:t>
            </a:r>
            <a:r>
              <a:rPr lang="en-US" sz="2400" dirty="0"/>
              <a:t>treatments can only </a:t>
            </a:r>
            <a:r>
              <a:rPr lang="en-US" sz="2400" dirty="0" smtClean="0"/>
              <a:t>offer temporary </a:t>
            </a:r>
            <a:r>
              <a:rPr lang="en-US" sz="2400" dirty="0"/>
              <a:t>relief; they neither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reverse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nor arrest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the disease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process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Drug </a:t>
            </a:r>
            <a:r>
              <a:rPr lang="en-US" sz="2400" b="1" dirty="0"/>
              <a:t>affecting brain dopaminergic system</a:t>
            </a:r>
          </a:p>
          <a:p>
            <a:r>
              <a:rPr lang="en-US" sz="2400" dirty="0"/>
              <a:t>1. Dopamine precursor: levodopa</a:t>
            </a:r>
          </a:p>
          <a:p>
            <a:r>
              <a:rPr lang="en-US" sz="2400" dirty="0"/>
              <a:t>2. Peripheral decarboxylase </a:t>
            </a:r>
            <a:r>
              <a:rPr lang="en-US" sz="2400" dirty="0" smtClean="0"/>
              <a:t>inhibitors: carbidopa</a:t>
            </a:r>
            <a:r>
              <a:rPr lang="en-US" sz="2400" dirty="0"/>
              <a:t>, </a:t>
            </a:r>
            <a:r>
              <a:rPr lang="en-US" sz="2400" dirty="0" err="1"/>
              <a:t>benserazide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smtClean="0"/>
              <a:t>Dopamine </a:t>
            </a:r>
            <a:r>
              <a:rPr lang="en-US" sz="2400" dirty="0" smtClean="0"/>
              <a:t>agonists:</a:t>
            </a:r>
          </a:p>
          <a:p>
            <a:r>
              <a:rPr lang="en-US" sz="2400" dirty="0" smtClean="0"/>
              <a:t>-Ergot </a:t>
            </a:r>
            <a:r>
              <a:rPr lang="en-US" sz="2400" dirty="0"/>
              <a:t>derivatives: bromocriptine, </a:t>
            </a:r>
            <a:r>
              <a:rPr lang="en-US" sz="2400" dirty="0" err="1"/>
              <a:t>pergolide</a:t>
            </a:r>
            <a:r>
              <a:rPr lang="en-US" sz="2400" dirty="0"/>
              <a:t>, </a:t>
            </a:r>
            <a:r>
              <a:rPr lang="en-US" sz="2400" dirty="0" err="1"/>
              <a:t>piribedil</a:t>
            </a:r>
            <a:r>
              <a:rPr lang="en-US" sz="2400" dirty="0"/>
              <a:t>,</a:t>
            </a:r>
          </a:p>
          <a:p>
            <a:r>
              <a:rPr lang="en-US" sz="2400" dirty="0" smtClean="0"/>
              <a:t> -Non </a:t>
            </a:r>
            <a:r>
              <a:rPr lang="en-US" sz="2400" dirty="0"/>
              <a:t>ergot derivatives: </a:t>
            </a:r>
            <a:r>
              <a:rPr lang="en-US" sz="2400" dirty="0" err="1"/>
              <a:t>ropinirole</a:t>
            </a:r>
            <a:r>
              <a:rPr lang="en-US" sz="2400" dirty="0"/>
              <a:t>, </a:t>
            </a:r>
            <a:r>
              <a:rPr lang="en-US" sz="2400" dirty="0" err="1"/>
              <a:t>pramipexole</a:t>
            </a:r>
            <a:endParaRPr lang="en-US" sz="2400" dirty="0"/>
          </a:p>
          <a:p>
            <a:r>
              <a:rPr lang="en-US" sz="2400" dirty="0"/>
              <a:t>4. MAO-B inhibitors: </a:t>
            </a:r>
            <a:r>
              <a:rPr lang="en-US" sz="2400" dirty="0" err="1"/>
              <a:t>selegiline</a:t>
            </a:r>
            <a:endParaRPr lang="en-US" sz="2400" dirty="0"/>
          </a:p>
          <a:p>
            <a:r>
              <a:rPr lang="en-US" sz="2400" dirty="0"/>
              <a:t>5. COMT inhibitors: </a:t>
            </a:r>
            <a:r>
              <a:rPr lang="en-US" sz="2400" dirty="0" err="1"/>
              <a:t>entacapone</a:t>
            </a:r>
            <a:r>
              <a:rPr lang="en-US" sz="2400" dirty="0"/>
              <a:t>, </a:t>
            </a:r>
            <a:r>
              <a:rPr lang="en-US" sz="2400" dirty="0" err="1"/>
              <a:t>tolcapone</a:t>
            </a:r>
            <a:endParaRPr lang="en-US" sz="2400" dirty="0"/>
          </a:p>
          <a:p>
            <a:r>
              <a:rPr lang="en-US" sz="2400" dirty="0"/>
              <a:t>6. Dopamine facilitator: </a:t>
            </a:r>
            <a:r>
              <a:rPr lang="en-US" sz="2400" dirty="0" smtClean="0"/>
              <a:t>amantadine</a:t>
            </a:r>
          </a:p>
        </p:txBody>
      </p:sp>
    </p:spTree>
    <p:extLst>
      <p:ext uri="{BB962C8B-B14F-4D97-AF65-F5344CB8AC3E}">
        <p14:creationId xmlns:p14="http://schemas.microsoft.com/office/powerpoint/2010/main" val="350240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05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affecting brain cholinergic system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1-Central anticholinergics: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trihexyphenidyl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benzhexol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procyclidine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benztropine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biperidine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2-Antihistaminics: diphenhydramine, promethazine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Dopamine precursor: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LEVODOPA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therapeutic index-drug of choice for symptom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elderly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Dopamine itself has low bioavailability and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readily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BBB, its precursor, Levodopa,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readily transported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CNS, and is converted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dopamine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brain by the enzyme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 decarboxylase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 many body tissues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Levodopa is usually given with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carbidopa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drug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cross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BBB but inhibits DOPA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decarboxylase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peripheral tissues.</a:t>
            </a:r>
          </a:p>
        </p:txBody>
      </p:sp>
    </p:spTree>
    <p:extLst>
      <p:ext uri="{BB962C8B-B14F-4D97-AF65-F5344CB8AC3E}">
        <p14:creationId xmlns:p14="http://schemas.microsoft.com/office/powerpoint/2010/main" val="48041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05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levodopa should be taken on an empty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stomach, typically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minutes before a meal.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Because, Ingestion of large, neutral amino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acids ‘leucine&amp;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isoleucine’ compete with levodopa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absorption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gut and for transport across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BBB.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 with a history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psychosis,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Levodopa exacerbates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symptoms, possibly through the build up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central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In patients with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glaucoma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drug can cause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intraocular pressure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/>
              <a:t>Drug interactions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Antipsychotic drugs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because these block dopamine receptors and produce a parkinsonian syndrome themselves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808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7150"/>
            <a:ext cx="906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pyridoxine (B6)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the peripheral breakdown of levodopa and diminishes its effectiveness.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MAOI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phenelzine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could lead to a life threatening hypertensive crises caused by enhanced catecholamine production.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   MAO </a:t>
            </a:r>
            <a:r>
              <a:rPr lang="en-US" sz="2400" b="1" dirty="0"/>
              <a:t>B </a:t>
            </a:r>
            <a:r>
              <a:rPr lang="en-US" sz="2400" b="1" dirty="0" smtClean="0"/>
              <a:t>Inhibitors: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Selegiline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Dopamine metabolism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selectively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 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(which metabolizes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dopamine),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does not inhibit MAO A (which metabolizes norepinephrine and serotonin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Therefore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enhances the actions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levodopa,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selegiline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significantly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the required dose of levodopa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Cheese reaction: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recommended doses has little potential for causing hypertensive crisis (Does not cause “cheese reaction”).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7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050"/>
            <a:ext cx="90889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selegiline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administered at high doses,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selectivity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drug is lost, and the patient is at risk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severe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Catechol-o-methyltransferase (COMT)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Entacapone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Tolcapone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nitrocatechol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derivatives that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selectively and reversibly inhibit COMT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-Normally,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methylation of levodopa by COMT to 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methyl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minor pathway for levodopa metabolism.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peripheral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Decaroxylase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enzyme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inhibited by carbidopa, a significant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3-O methyldopa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formed that competes with levodopa for active transport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/>
              <a:t>Tolcapone</a:t>
            </a:r>
            <a:r>
              <a:rPr lang="en-US" sz="2400" dirty="0"/>
              <a:t>  </a:t>
            </a:r>
            <a:r>
              <a:rPr lang="en-US" sz="2400" b="1" dirty="0"/>
              <a:t>penetrates the BBB </a:t>
            </a:r>
            <a:r>
              <a:rPr lang="en-US" sz="2400" dirty="0"/>
              <a:t>and inhibits COMT in the CNS and it has a relatively longer duration of action compared to </a:t>
            </a:r>
            <a:r>
              <a:rPr lang="en-US" sz="2400" dirty="0" err="1"/>
              <a:t>entacapone</a:t>
            </a:r>
            <a:r>
              <a:rPr lang="en-US" sz="2400" dirty="0"/>
              <a:t>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905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77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1126</Words>
  <Application>Microsoft Office PowerPoint</Application>
  <PresentationFormat>On-screen Show (16:9)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Pharmacology of Neurodegenerative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of Neurodegenerative diseases</dc:title>
  <dc:creator>hp1</dc:creator>
  <cp:lastModifiedBy>DR.Ahmed Saker 2O14</cp:lastModifiedBy>
  <cp:revision>30</cp:revision>
  <dcterms:created xsi:type="dcterms:W3CDTF">2006-08-16T00:00:00Z</dcterms:created>
  <dcterms:modified xsi:type="dcterms:W3CDTF">2020-02-22T04:57:17Z</dcterms:modified>
</cp:coreProperties>
</file>